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0"/>
  </p:notesMasterIdLst>
  <p:sldIdLst>
    <p:sldId id="289" r:id="rId5"/>
    <p:sldId id="291" r:id="rId6"/>
    <p:sldId id="301" r:id="rId7"/>
    <p:sldId id="300" r:id="rId8"/>
    <p:sldId id="303" r:id="rId9"/>
    <p:sldId id="304" r:id="rId10"/>
    <p:sldId id="292" r:id="rId11"/>
    <p:sldId id="293" r:id="rId12"/>
    <p:sldId id="294" r:id="rId13"/>
    <p:sldId id="295" r:id="rId14"/>
    <p:sldId id="297" r:id="rId15"/>
    <p:sldId id="298" r:id="rId16"/>
    <p:sldId id="299" r:id="rId17"/>
    <p:sldId id="302" r:id="rId18"/>
    <p:sldId id="296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session 1" id="{06D66606-245B-4817-916E-2B4D051C76D3}">
          <p14:sldIdLst/>
        </p14:section>
        <p14:section name="session 2" id="{3184C404-F2CC-4DBE-82A7-2008585BE306}">
          <p14:sldIdLst>
            <p14:sldId id="291"/>
            <p14:sldId id="301"/>
            <p14:sldId id="300"/>
            <p14:sldId id="303"/>
            <p14:sldId id="304"/>
          </p14:sldIdLst>
        </p14:section>
        <p14:section name="session 3" id="{C31AD4AB-F5B5-45B4-8EF7-9094BD832FB8}">
          <p14:sldIdLst>
            <p14:sldId id="292"/>
            <p14:sldId id="293"/>
            <p14:sldId id="294"/>
            <p14:sldId id="295"/>
            <p14:sldId id="297"/>
            <p14:sldId id="298"/>
            <p14:sldId id="299"/>
            <p14:sldId id="302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77735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264" y="102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tiff>
</file>

<file path=ppt/media/image13.png>
</file>

<file path=ppt/media/image14.jpe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publicdomain/zero/1.0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goal of the session is to show you how to use GitHub to share your code (</a:t>
            </a:r>
            <a:r>
              <a:rPr lang="en-GB" dirty="0" err="1"/>
              <a:t>ordocumentation</a:t>
            </a:r>
            <a:r>
              <a:rPr lang="en-GB" dirty="0"/>
              <a:t>) and use it as a way to collaborate with people efficiently. We </a:t>
            </a:r>
            <a:r>
              <a:rPr lang="en-GB" dirty="0" err="1"/>
              <a:t>shallsee</a:t>
            </a:r>
            <a:r>
              <a:rPr lang="en-GB" dirty="0"/>
              <a:t> that we can grasp the basic functionality in short time. Going through all </a:t>
            </a:r>
            <a:r>
              <a:rPr lang="en-GB" dirty="0" err="1"/>
              <a:t>theintricacies</a:t>
            </a:r>
            <a:r>
              <a:rPr lang="en-GB" dirty="0"/>
              <a:t> would take a lot longer, but one of the reasons GitHub is so popular </a:t>
            </a:r>
            <a:r>
              <a:rPr lang="en-GB" dirty="0" err="1"/>
              <a:t>isthat</a:t>
            </a:r>
            <a:r>
              <a:rPr lang="en-GB" dirty="0"/>
              <a:t> it simplified version-control via git for most common tasks. For instance, </a:t>
            </a:r>
            <a:r>
              <a:rPr lang="en-GB" dirty="0" err="1"/>
              <a:t>wecan</a:t>
            </a:r>
            <a:r>
              <a:rPr lang="en-GB" dirty="0"/>
              <a:t> synchronize files via a visual interface (GitHub Desktop) instead of using </a:t>
            </a:r>
            <a:r>
              <a:rPr lang="en-GB" dirty="0" err="1"/>
              <a:t>thecommand</a:t>
            </a:r>
            <a:r>
              <a:rPr lang="en-GB" dirty="0"/>
              <a:t> </a:t>
            </a:r>
            <a:r>
              <a:rPr lang="en-GB" dirty="0" err="1"/>
              <a:t>line.For</a:t>
            </a:r>
            <a:r>
              <a:rPr lang="en-GB" dirty="0"/>
              <a:t> small projects, where you often have 1-2 people working on code, this </a:t>
            </a:r>
            <a:r>
              <a:rPr lang="en-GB" dirty="0" err="1"/>
              <a:t>crashcourse</a:t>
            </a:r>
            <a:r>
              <a:rPr lang="en-GB" dirty="0"/>
              <a:t> should be enough to get you started. Even if you don’t intend to </a:t>
            </a:r>
            <a:r>
              <a:rPr lang="en-GB" dirty="0" err="1"/>
              <a:t>publishyour</a:t>
            </a:r>
            <a:r>
              <a:rPr lang="en-GB" dirty="0"/>
              <a:t> code GitHub is a good way of keeping track of versions and sharing it </a:t>
            </a:r>
            <a:r>
              <a:rPr lang="en-GB" dirty="0" err="1"/>
              <a:t>withfuture</a:t>
            </a:r>
            <a:r>
              <a:rPr lang="en-GB" dirty="0"/>
              <a:t> collaborators as you will be ale to revert to previous versions &amp; </a:t>
            </a:r>
            <a:r>
              <a:rPr lang="en-GB" dirty="0" err="1"/>
              <a:t>resolveconflicts</a:t>
            </a:r>
            <a:r>
              <a:rPr lang="en-GB" dirty="0"/>
              <a:t> more easily than if everyone had independent copies, with file dates </a:t>
            </a:r>
            <a:r>
              <a:rPr lang="en-GB" dirty="0" err="1"/>
              <a:t>andnames</a:t>
            </a:r>
            <a:r>
              <a:rPr lang="en-GB" dirty="0"/>
              <a:t> (“analysis_last_final_v5.R”) as the only way to keep track of the </a:t>
            </a:r>
            <a:r>
              <a:rPr lang="en-GB" dirty="0" err="1"/>
              <a:t>lastversion.Other</a:t>
            </a:r>
            <a:r>
              <a:rPr lang="en-GB" dirty="0"/>
              <a:t> advantages of using GitHub: - Facilitates collaboration with others. - </a:t>
            </a:r>
            <a:r>
              <a:rPr lang="en-GB" dirty="0" err="1"/>
              <a:t>Allowsyou</a:t>
            </a:r>
            <a:r>
              <a:rPr lang="en-GB" dirty="0"/>
              <a:t> to back up your code online (not the data)- Allows to showcase your work and keep track of how people interact with </a:t>
            </a:r>
            <a:r>
              <a:rPr lang="en-GB" dirty="0" err="1"/>
              <a:t>it;providing</a:t>
            </a:r>
            <a:r>
              <a:rPr lang="en-GB" dirty="0"/>
              <a:t> proof of impact.</a:t>
            </a:r>
          </a:p>
          <a:p>
            <a:endParaRPr lang="en-GB" dirty="0"/>
          </a:p>
          <a:p>
            <a:r>
              <a:rPr lang="en-GB" dirty="0"/>
              <a:t>For small projects, where you often have 1-2 people working on code, this </a:t>
            </a:r>
            <a:r>
              <a:rPr lang="en-GB" dirty="0" err="1"/>
              <a:t>crashcourse</a:t>
            </a:r>
            <a:r>
              <a:rPr lang="en-GB" dirty="0"/>
              <a:t> should be enough to get you started. Even if you don’t intend to </a:t>
            </a:r>
            <a:r>
              <a:rPr lang="en-GB" dirty="0" err="1"/>
              <a:t>publishyour</a:t>
            </a:r>
            <a:r>
              <a:rPr lang="en-GB" dirty="0"/>
              <a:t> code GitHub is a good way of keeping track of versions and sharing it </a:t>
            </a:r>
            <a:r>
              <a:rPr lang="en-GB" dirty="0" err="1"/>
              <a:t>withfuture</a:t>
            </a:r>
            <a:r>
              <a:rPr lang="en-GB" dirty="0"/>
              <a:t> collaborators as you will be ale to revert to previous versions &amp; </a:t>
            </a:r>
            <a:r>
              <a:rPr lang="en-GB" dirty="0" err="1"/>
              <a:t>resolveconflicts</a:t>
            </a:r>
            <a:r>
              <a:rPr lang="en-GB" dirty="0"/>
              <a:t> more easily than if everyone had independent copies, with file dates </a:t>
            </a:r>
            <a:r>
              <a:rPr lang="en-GB" dirty="0" err="1"/>
              <a:t>andnames</a:t>
            </a:r>
            <a:r>
              <a:rPr lang="en-GB" dirty="0"/>
              <a:t> (“analysis_last_final_v5.R”) as the only way to keep track of the </a:t>
            </a:r>
            <a:r>
              <a:rPr lang="en-GB" dirty="0" err="1"/>
              <a:t>lastversion.Other</a:t>
            </a:r>
            <a:r>
              <a:rPr lang="en-GB" dirty="0"/>
              <a:t> advantages of using GitHub: - Facilitates collaboration with others. - </a:t>
            </a:r>
            <a:r>
              <a:rPr lang="en-GB" dirty="0" err="1"/>
              <a:t>Allowsyou</a:t>
            </a:r>
            <a:r>
              <a:rPr lang="en-GB" dirty="0"/>
              <a:t> to back up your code online (not the data)- Allows to showcase your work and keep track of how people interact with </a:t>
            </a:r>
            <a:r>
              <a:rPr lang="en-GB" dirty="0" err="1"/>
              <a:t>it;providing</a:t>
            </a:r>
            <a:r>
              <a:rPr lang="en-GB" dirty="0"/>
              <a:t> proof of impact.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714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Creative Commons 4.0 license: common with educational resources or articles. It is a very non-restrictive license; you simply need to attribute authorship and re-share with the same license. </a:t>
            </a:r>
          </a:p>
          <a:p>
            <a:pPr marL="0" indent="0">
              <a:buNone/>
            </a:pPr>
            <a:r>
              <a:rPr lang="en-GB" dirty="0"/>
              <a:t>Not always appropriate for code. BSD-2-Clause license, common for code.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this infographic to understand the various CC licenses and their terms. ​​​​​This work is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10000"/>
                </a:solidFill>
                <a:effectLst/>
                <a:latin typeface="Arial" panose="020B0604020202020204" pitchFamily="34" charset="0"/>
                <a:hlinkClick r:id="rId3" tooltip="(opens in a new window)"/>
              </a:rPr>
              <a:t>CC0 Public Domain Dedication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 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57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55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osf.io/article/211-connect-github-to-a-project#:~:text=Find%20GitHub%20in%20the%20%22Configure,a%20member%20of%20the%20organization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s://creativecommons.org/publicdomain/zero/1.0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939179"/>
            <a:ext cx="7679338" cy="1326105"/>
          </a:xfrm>
        </p:spPr>
        <p:txBody>
          <a:bodyPr/>
          <a:lstStyle/>
          <a:p>
            <a:r>
              <a:rPr lang="en-US" dirty="0"/>
              <a:t>Day 3: Sharing plans, data and code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61927"/>
            <a:ext cx="4749325" cy="1434537"/>
          </a:xfrm>
        </p:spPr>
        <p:txBody>
          <a:bodyPr/>
          <a:lstStyle/>
          <a:p>
            <a:r>
              <a:rPr lang="en-US" dirty="0"/>
              <a:t>Anna Nowakowska, Mahmoud Elsherif, 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5421D-B377-6D83-2C53-D577EB0A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153-A987-9382-06E4-780FE9628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Pick a journal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A9AF7-5A41-814B-ECC7-3972EEDFB0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0663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28E3-1C03-9141-5859-CAEB89DA6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Share data &amp; materials: What’s FAIR?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28580-BF4A-BFDC-5B71-9899937857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0387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FD9E8-A0AD-FE57-003C-0210A69AE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6131-F040-0B81-D90F-89365F0E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Practicalities in sharing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64C50-F3C6-F5B2-0757-06B8A9AC6C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Anonymous links to data / code during reviewing</a:t>
            </a:r>
          </a:p>
          <a:p>
            <a:pPr marL="0" indent="0">
              <a:buNone/>
            </a:pPr>
            <a:r>
              <a:rPr lang="en-GB" dirty="0"/>
              <a:t>Hosting data: Pick the platform that will add the most value</a:t>
            </a:r>
          </a:p>
          <a:p>
            <a:pPr marL="0" indent="0">
              <a:buNone/>
            </a:pPr>
            <a:r>
              <a:rPr lang="en-GB" dirty="0"/>
              <a:t>OSF</a:t>
            </a:r>
          </a:p>
          <a:p>
            <a:pPr marL="0" indent="0">
              <a:buNone/>
            </a:pPr>
            <a:r>
              <a:rPr lang="en-GB" dirty="0" err="1"/>
              <a:t>Zanado</a:t>
            </a:r>
            <a:r>
              <a:rPr lang="en-GB" dirty="0"/>
              <a:t>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Share as much as you can given ethical implications. </a:t>
            </a:r>
          </a:p>
          <a:p>
            <a:pPr marL="0" indent="0">
              <a:buNone/>
            </a:pPr>
            <a:r>
              <a:rPr lang="en-GB"/>
              <a:t>Facilitates </a:t>
            </a:r>
            <a:r>
              <a:rPr lang="en-GB" dirty="0"/>
              <a:t>the work of others</a:t>
            </a:r>
            <a:r>
              <a:rPr lang="en-GB"/>
              <a:t>. </a:t>
            </a:r>
          </a:p>
          <a:p>
            <a:pPr marL="0" indent="0">
              <a:buNone/>
            </a:pPr>
            <a:r>
              <a:rPr lang="en-GB"/>
              <a:t>Metanalyses</a:t>
            </a:r>
            <a:r>
              <a:rPr lang="en-GB" dirty="0"/>
              <a:t>. </a:t>
            </a:r>
          </a:p>
          <a:p>
            <a:pPr marL="0" indent="0">
              <a:buNone/>
            </a:pPr>
            <a:r>
              <a:rPr lang="en-GB" dirty="0"/>
              <a:t>Enhances the value of your work.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2028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00187-5FD8-4C61-5D3D-0BECE6D82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1287-A00E-383F-5D9B-A4C34378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Peer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970DE-EF4B-A9C7-C82C-8DD0D2CFF7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should you expect?</a:t>
            </a:r>
          </a:p>
        </p:txBody>
      </p:sp>
    </p:spTree>
    <p:extLst>
      <p:ext uri="{BB962C8B-B14F-4D97-AF65-F5344CB8AC3E}">
        <p14:creationId xmlns:p14="http://schemas.microsoft.com/office/powerpoint/2010/main" val="3127694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AB87-6D07-FD27-7066-8D39AB3F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Manuscript versions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0773F-ABCF-59EF-97F9-7912F2A9B4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Update the author manuscript (you have the copyright) alongside the published version (you might have not!)</a:t>
            </a:r>
          </a:p>
        </p:txBody>
      </p:sp>
    </p:spTree>
    <p:extLst>
      <p:ext uri="{BB962C8B-B14F-4D97-AF65-F5344CB8AC3E}">
        <p14:creationId xmlns:p14="http://schemas.microsoft.com/office/powerpoint/2010/main" val="1138320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6999C-EDCA-5CF5-A7E7-2F2C987B8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feedback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67716-00FF-A0ED-3570-C681764018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949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2: Version Control with GitHub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is version control? GitHub</a:t>
            </a:r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0EE1-66C2-6997-D382-2C67D8D6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B1C10-1B1F-54D3-E0EA-FECFEB31608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[Schematic]</a:t>
            </a:r>
          </a:p>
        </p:txBody>
      </p:sp>
    </p:spTree>
    <p:extLst>
      <p:ext uri="{BB962C8B-B14F-4D97-AF65-F5344CB8AC3E}">
        <p14:creationId xmlns:p14="http://schemas.microsoft.com/office/powerpoint/2010/main" val="1742862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8061-92CC-9DAE-2A4D-EBE106651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Tour of GitHub Desktop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A9DED-C41D-CBFA-86CF-48EF4ABA2E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[visual tour of interface]</a:t>
            </a:r>
          </a:p>
        </p:txBody>
      </p:sp>
    </p:spTree>
    <p:extLst>
      <p:ext uri="{BB962C8B-B14F-4D97-AF65-F5344CB8AC3E}">
        <p14:creationId xmlns:p14="http://schemas.microsoft.com/office/powerpoint/2010/main" val="1914970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F74-370A-2EE7-46C2-41F48792E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Integration with OSF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52A110-6275-937A-6F18-CA6D1EE0D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5021" y="1397948"/>
            <a:ext cx="6799006" cy="19155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E7C51E-9CE8-7C0E-1597-314F7BA738D1}"/>
              </a:ext>
            </a:extLst>
          </p:cNvPr>
          <p:cNvSpPr txBox="1"/>
          <p:nvPr/>
        </p:nvSpPr>
        <p:spPr>
          <a:xfrm>
            <a:off x="466417" y="3444840"/>
            <a:ext cx="7699887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Connect to GitHub on the OSF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3646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5B311-B6DF-1B65-A292-0D3B75B25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Licensing that encourages reuse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6ACAD-B00C-CDE1-06FB-4BD3C4E95DF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3329209" cy="353685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Text / articles: The Creative Commons 4.0 license</a:t>
            </a:r>
          </a:p>
          <a:p>
            <a:pPr marL="0" indent="0">
              <a:buNone/>
            </a:pPr>
            <a:r>
              <a:rPr lang="en-GB" dirty="0"/>
              <a:t>Code: BSD-2-Clause license, MIT License, GNU GPL.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49" name="Picture 1" descr="A graphic explaining Creative Commons licenses, the icons used for each license, and the terms of each license.">
            <a:extLst>
              <a:ext uri="{FF2B5EF4-FFF2-40B4-BE49-F238E27FC236}">
                <a16:creationId xmlns:a16="http://schemas.microsoft.com/office/drawing/2014/main" id="{1AB2DB39-57AC-CDA4-7F4A-6FDDED727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586" y="1177717"/>
            <a:ext cx="3592773" cy="280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F80F5-F623-F858-BC7B-718CC45D576A}"/>
              </a:ext>
            </a:extLst>
          </p:cNvPr>
          <p:cNvSpPr txBox="1"/>
          <p:nvPr/>
        </p:nvSpPr>
        <p:spPr>
          <a:xfrm>
            <a:off x="4496620" y="4086263"/>
            <a:ext cx="4932107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work is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10000"/>
                </a:solidFill>
                <a:effectLst/>
                <a:latin typeface="Arial" panose="020B0604020202020204" pitchFamily="34" charset="0"/>
                <a:hlinkClick r:id="rId4" tooltip="(opens in a new window)"/>
              </a:rPr>
              <a:t>CC0 Public Domain Dedication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 </a:t>
            </a:r>
            <a:endParaRPr lang="en-GB" sz="1200" dirty="0"/>
          </a:p>
        </p:txBody>
      </p:sp>
      <p:pic>
        <p:nvPicPr>
          <p:cNvPr id="2052" name="Picture 4" descr="GNU General Public License - Wikipedia">
            <a:extLst>
              <a:ext uri="{FF2B5EF4-FFF2-40B4-BE49-F238E27FC236}">
                <a16:creationId xmlns:a16="http://schemas.microsoft.com/office/drawing/2014/main" id="{3037720B-6DAA-2E38-A9BF-BBF4168D6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48" y="2644423"/>
            <a:ext cx="1214513" cy="603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E57475E6-D7FF-A745-FB76-97AE3BCDD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986" y="3621311"/>
            <a:ext cx="1054514" cy="49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Legal License Mit Vector SVG Icon - SVG Repo">
            <a:extLst>
              <a:ext uri="{FF2B5EF4-FFF2-40B4-BE49-F238E27FC236}">
                <a16:creationId xmlns:a16="http://schemas.microsoft.com/office/drawing/2014/main" id="{F941E4CD-B0E8-E1C3-A07D-C173862ED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737" y="2861802"/>
            <a:ext cx="1214513" cy="1143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22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3: Publishing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Pre-printing, reporting guidelines, picking journals, peer review </a:t>
            </a:r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FA6D-1925-E0E9-8C1E-58093C382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Pre-printing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56F4E-1E04-302A-E580-84639037F0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File-drawer problem</a:t>
            </a:r>
          </a:p>
          <a:p>
            <a:pPr marL="0" indent="0">
              <a:buNone/>
            </a:pPr>
            <a:r>
              <a:rPr lang="en-GB" dirty="0"/>
              <a:t>Gatekeeping</a:t>
            </a:r>
          </a:p>
          <a:p>
            <a:pPr marL="0" indent="0">
              <a:buNone/>
            </a:pPr>
            <a:r>
              <a:rPr lang="en-GB" dirty="0"/>
              <a:t>Publication delays</a:t>
            </a:r>
          </a:p>
        </p:txBody>
      </p:sp>
    </p:spTree>
    <p:extLst>
      <p:ext uri="{BB962C8B-B14F-4D97-AF65-F5344CB8AC3E}">
        <p14:creationId xmlns:p14="http://schemas.microsoft.com/office/powerpoint/2010/main" val="4156942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4C8A0-7856-BA6E-E5CF-041E7C8FD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8DE2-DA0E-F661-BE4F-1604FD2E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Reporting guidelines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D4CA2-9511-935D-5D29-1D246337003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6748168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33270</TotalTime>
  <Words>653</Words>
  <Application>Microsoft Office PowerPoint</Application>
  <PresentationFormat>On-screen Show (16:9)</PresentationFormat>
  <Paragraphs>48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</vt:lpstr>
      <vt:lpstr>Lucida Grande</vt:lpstr>
      <vt:lpstr>UoL Powerpoint Guidelines Accessibility Design</vt:lpstr>
      <vt:lpstr>Day 3: Sharing plans, data and code</vt:lpstr>
      <vt:lpstr>Session 2: Version Control with GitHub</vt:lpstr>
      <vt:lpstr>Terminology</vt:lpstr>
      <vt:lpstr>Tour of GitHub Desktop</vt:lpstr>
      <vt:lpstr>Integration with OSF</vt:lpstr>
      <vt:lpstr>Licensing that encourages reuse</vt:lpstr>
      <vt:lpstr>Session 3: Publishing</vt:lpstr>
      <vt:lpstr>Pre-printing</vt:lpstr>
      <vt:lpstr>Reporting guidelines</vt:lpstr>
      <vt:lpstr>Pick a journal</vt:lpstr>
      <vt:lpstr>Share data &amp; materials: What’s FAIR?</vt:lpstr>
      <vt:lpstr>Practicalities in sharing data</vt:lpstr>
      <vt:lpstr>Peer review</vt:lpstr>
      <vt:lpstr>Manuscript versions</vt:lpstr>
      <vt:lpstr>Workshop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501</cp:revision>
  <cp:lastPrinted>2020-07-06T08:56:06Z</cp:lastPrinted>
  <dcterms:created xsi:type="dcterms:W3CDTF">2020-04-08T13:53:01Z</dcterms:created>
  <dcterms:modified xsi:type="dcterms:W3CDTF">2025-05-09T08:57:32Z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